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60" r:id="rId5"/>
    <p:sldId id="258"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75027" autoAdjust="0"/>
  </p:normalViewPr>
  <p:slideViewPr>
    <p:cSldViewPr snapToGrid="0">
      <p:cViewPr varScale="1">
        <p:scale>
          <a:sx n="64" d="100"/>
          <a:sy n="64" d="100"/>
        </p:scale>
        <p:origin x="11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DE113-0051-4A63-A2B3-D726AB8E1486}" type="datetimeFigureOut">
              <a:rPr lang="nl-NL" smtClean="0"/>
              <a:t>18-10-2021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03B96-9E33-45D5-9987-C8D3B813B79A}" type="slidenum">
              <a:rPr lang="nl-NL" smtClean="0"/>
              <a:t>‹nr.›</a:t>
            </a:fld>
            <a:endParaRPr lang="nl-NL"/>
          </a:p>
        </p:txBody>
      </p:sp>
    </p:spTree>
    <p:extLst>
      <p:ext uri="{BB962C8B-B14F-4D97-AF65-F5344CB8AC3E}">
        <p14:creationId xmlns:p14="http://schemas.microsoft.com/office/powerpoint/2010/main" val="65976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Vitale functies zijn: Circulatie, Ademhaling en bewustzijn. De temperatuur heeft wordt ook vaak onder de vitale </a:t>
            </a:r>
            <a:r>
              <a:rPr lang="nl-NL"/>
              <a:t>functies gerekend.</a:t>
            </a:r>
            <a:r>
              <a:rPr lang="nl-NL" baseline="0"/>
              <a:t> </a:t>
            </a:r>
            <a:endParaRPr lang="nl-NL"/>
          </a:p>
        </p:txBody>
      </p:sp>
      <p:sp>
        <p:nvSpPr>
          <p:cNvPr id="4" name="Tijdelijke aanduiding voor dianummer 3"/>
          <p:cNvSpPr>
            <a:spLocks noGrp="1"/>
          </p:cNvSpPr>
          <p:nvPr>
            <p:ph type="sldNum" sz="quarter" idx="10"/>
          </p:nvPr>
        </p:nvSpPr>
        <p:spPr/>
        <p:txBody>
          <a:bodyPr/>
          <a:lstStyle/>
          <a:p>
            <a:fld id="{08403B96-9E33-45D5-9987-C8D3B813B79A}" type="slidenum">
              <a:rPr lang="nl-NL" smtClean="0"/>
              <a:t>2</a:t>
            </a:fld>
            <a:endParaRPr lang="nl-NL"/>
          </a:p>
        </p:txBody>
      </p:sp>
    </p:spTree>
    <p:extLst>
      <p:ext uri="{BB962C8B-B14F-4D97-AF65-F5344CB8AC3E}">
        <p14:creationId xmlns:p14="http://schemas.microsoft.com/office/powerpoint/2010/main" val="265076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a:p>
            <a:r>
              <a:rPr lang="nl-NL" dirty="0"/>
              <a:t>Voorbeeld: wanneer</a:t>
            </a:r>
            <a:r>
              <a:rPr lang="nl-NL" baseline="0" dirty="0"/>
              <a:t> iemand een ongeluk heeft gehad en deze persoon verliest erg veel bloed-&gt; de bloeddruk zal dalen omdat er minder bloed door het lichaam stroomt. Het bloed zorgt ervoor normaal gesproken voor dat de hersenen voldoende zuurstof krijgen. De hersenen hebben zo brandstof om de organen en overige lichaamsfuncties aan te sturen. Op het moment dat er te weinig bloed is in het lichaam betekend dit dat er ook weinig zuurstof naar de hersenen gaat. Het lichaam is echter erg slim en probeert door het bloed wat nog aanwezig is sneller rond te pompen zodat er toch nog zuurstof naar de hersenen gaat. Het hart is die pomp en de hartslag zal daarom omhoog gaan. Verliest iemand te veel bloed dan zal deze uiteindelijk bewusteloos raken. </a:t>
            </a:r>
            <a:endParaRPr lang="nl-NL" dirty="0"/>
          </a:p>
        </p:txBody>
      </p:sp>
      <p:sp>
        <p:nvSpPr>
          <p:cNvPr id="4" name="Tijdelijke aanduiding voor dianummer 3"/>
          <p:cNvSpPr>
            <a:spLocks noGrp="1"/>
          </p:cNvSpPr>
          <p:nvPr>
            <p:ph type="sldNum" sz="quarter" idx="10"/>
          </p:nvPr>
        </p:nvSpPr>
        <p:spPr/>
        <p:txBody>
          <a:bodyPr/>
          <a:lstStyle/>
          <a:p>
            <a:fld id="{08403B96-9E33-45D5-9987-C8D3B813B79A}" type="slidenum">
              <a:rPr lang="nl-NL" smtClean="0"/>
              <a:t>3</a:t>
            </a:fld>
            <a:endParaRPr lang="nl-NL"/>
          </a:p>
        </p:txBody>
      </p:sp>
    </p:spTree>
    <p:extLst>
      <p:ext uri="{BB962C8B-B14F-4D97-AF65-F5344CB8AC3E}">
        <p14:creationId xmlns:p14="http://schemas.microsoft.com/office/powerpoint/2010/main" val="319005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rPr>
              <a:t>Als verpleegkundige meet je de vitale functies: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rPr>
              <a:t>In opdracht van de arts -&gt; stellen diagnose, eerdere afwijkende waarden </a:t>
            </a:r>
            <a:r>
              <a:rPr kumimoji="0" lang="nl-NL" sz="1200" b="0" i="0" u="none" strike="noStrike" kern="1200" cap="none" spc="0" normalizeH="0" baseline="0" noProof="0" dirty="0" err="1">
                <a:ln>
                  <a:noFill/>
                </a:ln>
                <a:solidFill>
                  <a:prstClr val="black"/>
                </a:solidFill>
                <a:effectLst/>
                <a:uLnTx/>
                <a:uFillTx/>
                <a:latin typeface="+mn-lt"/>
              </a:rPr>
              <a:t>ivm</a:t>
            </a:r>
            <a:r>
              <a:rPr kumimoji="0" lang="nl-NL" sz="1200" b="0" i="0" u="none" strike="noStrike" kern="1200" cap="none" spc="0" normalizeH="0" baseline="0" noProof="0" dirty="0">
                <a:ln>
                  <a:noFill/>
                </a:ln>
                <a:solidFill>
                  <a:prstClr val="black"/>
                </a:solidFill>
                <a:effectLst/>
                <a:uLnTx/>
                <a:uFillTx/>
                <a:latin typeface="+mn-lt"/>
              </a:rPr>
              <a:t> met een onderzoek of operatie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rPr>
              <a:t>Volgens eigen inzicht -&gt; zieke indruk van een zorgvrager </a:t>
            </a:r>
            <a:r>
              <a:rPr kumimoji="0" lang="nl-NL" sz="1800" b="0" i="0" u="none" strike="noStrike" kern="1200" cap="none" spc="0" normalizeH="0" baseline="0" noProof="0" dirty="0">
                <a:ln>
                  <a:noFill/>
                </a:ln>
                <a:solidFill>
                  <a:srgbClr val="404040"/>
                </a:solidFill>
                <a:effectLst/>
                <a:uLnTx/>
                <a:uFillTx/>
                <a:latin typeface="Century Gothic" panose="020B0502020202020204"/>
              </a:rPr>
              <a:t>hijgende transpirerende zorgvrager</a:t>
            </a:r>
            <a:endParaRPr kumimoji="0" lang="nl-NL"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rPr>
              <a:t>Volgens protocol -&gt; bijvoorbeeld voor een operatie of bij opname of volgens post OK protocol.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rPr>
              <a:t>Hoe vaak metingen moeten worden verricht is afhankelijk van de mate van bedreiging. Na een operatie zal je b.v. de vitale functie elke 15 minuten controleren. De arts geeft aan hoe vaak de vitale functies gemeten moeten worden en welke. </a:t>
            </a:r>
          </a:p>
          <a:p>
            <a:endParaRPr lang="nl-NL" dirty="0"/>
          </a:p>
        </p:txBody>
      </p:sp>
      <p:sp>
        <p:nvSpPr>
          <p:cNvPr id="4" name="Tijdelijke aanduiding voor dianummer 3"/>
          <p:cNvSpPr>
            <a:spLocks noGrp="1"/>
          </p:cNvSpPr>
          <p:nvPr>
            <p:ph type="sldNum" sz="quarter" idx="10"/>
          </p:nvPr>
        </p:nvSpPr>
        <p:spPr/>
        <p:txBody>
          <a:bodyPr/>
          <a:lstStyle/>
          <a:p>
            <a:fld id="{08403B96-9E33-45D5-9987-C8D3B813B79A}" type="slidenum">
              <a:rPr lang="nl-NL" smtClean="0"/>
              <a:t>4</a:t>
            </a:fld>
            <a:endParaRPr lang="nl-NL"/>
          </a:p>
        </p:txBody>
      </p:sp>
    </p:spTree>
    <p:extLst>
      <p:ext uri="{BB962C8B-B14F-4D97-AF65-F5344CB8AC3E}">
        <p14:creationId xmlns:p14="http://schemas.microsoft.com/office/powerpoint/2010/main" val="196735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Circulatie kan</a:t>
            </a:r>
            <a:r>
              <a:rPr lang="nl-NL" baseline="0" dirty="0"/>
              <a:t> je controleren door de bloeddruk te meten met een bloeddrukmeter en de polsslag te meten met je vingers op de pols. De polsslag wordt ook wel hartslag genoemd. </a:t>
            </a:r>
          </a:p>
          <a:p>
            <a:r>
              <a:rPr lang="nl-NL" baseline="0" dirty="0"/>
              <a:t>Ademhaling kan je meten door te observeren </a:t>
            </a:r>
          </a:p>
          <a:p>
            <a:r>
              <a:rPr lang="nl-NL" baseline="0" dirty="0"/>
              <a:t>Het bewustzijn kan je controleren door te observeren. Een hulpmiddel wat daarbij gebruikt wordt is de </a:t>
            </a:r>
            <a:r>
              <a:rPr lang="nl-NL" baseline="0" dirty="0" err="1"/>
              <a:t>Glascow</a:t>
            </a:r>
            <a:r>
              <a:rPr lang="nl-NL" baseline="0" dirty="0"/>
              <a:t> coma </a:t>
            </a:r>
            <a:r>
              <a:rPr lang="nl-NL" baseline="0" dirty="0" err="1"/>
              <a:t>Scale</a:t>
            </a:r>
            <a:r>
              <a:rPr lang="nl-NL" baseline="0" dirty="0"/>
              <a:t> of de EMV score. </a:t>
            </a:r>
          </a:p>
          <a:p>
            <a:r>
              <a:rPr lang="nl-NL" baseline="0" dirty="0"/>
              <a:t>De temperatuur wordt gemeten door een thermometer. </a:t>
            </a:r>
          </a:p>
          <a:p>
            <a:endParaRPr lang="nl-NL" baseline="0" dirty="0"/>
          </a:p>
          <a:p>
            <a:r>
              <a:rPr lang="nl-NL" baseline="0" dirty="0"/>
              <a:t>Vandaag gaan we ons focussen op de circulatie. De bloeddruk en de hartslag. </a:t>
            </a:r>
            <a:endParaRPr lang="nl-NL" dirty="0"/>
          </a:p>
        </p:txBody>
      </p:sp>
      <p:sp>
        <p:nvSpPr>
          <p:cNvPr id="4" name="Tijdelijke aanduiding voor dianummer 3"/>
          <p:cNvSpPr>
            <a:spLocks noGrp="1"/>
          </p:cNvSpPr>
          <p:nvPr>
            <p:ph type="sldNum" sz="quarter" idx="10"/>
          </p:nvPr>
        </p:nvSpPr>
        <p:spPr/>
        <p:txBody>
          <a:bodyPr/>
          <a:lstStyle/>
          <a:p>
            <a:fld id="{08403B96-9E33-45D5-9987-C8D3B813B79A}" type="slidenum">
              <a:rPr lang="nl-NL" smtClean="0"/>
              <a:t>5</a:t>
            </a:fld>
            <a:endParaRPr lang="nl-NL"/>
          </a:p>
        </p:txBody>
      </p:sp>
    </p:spTree>
    <p:extLst>
      <p:ext uri="{BB962C8B-B14F-4D97-AF65-F5344CB8AC3E}">
        <p14:creationId xmlns:p14="http://schemas.microsoft.com/office/powerpoint/2010/main" val="146272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a:t>Observeer de zorgvrager en stel vragen.  Ziet de zorgvrager er anders uit (roos/bleek, bezweet, voelt klam</a:t>
            </a:r>
            <a:r>
              <a:rPr lang="nl-NL" baseline="0" dirty="0"/>
              <a:t> of koud)</a:t>
            </a:r>
            <a:r>
              <a:rPr lang="nl-NL" dirty="0"/>
              <a:t>, reageert de</a:t>
            </a:r>
            <a:r>
              <a:rPr lang="nl-NL" baseline="0" dirty="0"/>
              <a:t> zorgvrager</a:t>
            </a:r>
            <a:r>
              <a:rPr lang="nl-NL" dirty="0"/>
              <a:t> anders Vraag hoe de zorgvrager zich voelt, of</a:t>
            </a:r>
            <a:r>
              <a:rPr lang="nl-NL" baseline="0" dirty="0"/>
              <a:t> er iets gebeurd is, wat de zorgvrager voorafgaand aan de meting heeft gedaan etc. </a:t>
            </a:r>
          </a:p>
          <a:p>
            <a:pPr eaLnBrk="1" hangingPunct="1">
              <a:spcBef>
                <a:spcPct val="0"/>
              </a:spcBef>
            </a:pPr>
            <a:r>
              <a:rPr lang="nl-NL" dirty="0"/>
              <a:t>Meet indien nodig nogmaals de vitale functies of doe aanvullende metingen. </a:t>
            </a:r>
          </a:p>
          <a:p>
            <a:pPr eaLnBrk="1" hangingPunct="1">
              <a:spcBef>
                <a:spcPct val="0"/>
              </a:spcBef>
            </a:pPr>
            <a:endParaRPr lang="nl-NL" dirty="0"/>
          </a:p>
          <a:p>
            <a:pPr eaLnBrk="1" hangingPunct="1">
              <a:spcBef>
                <a:spcPct val="0"/>
              </a:spcBef>
            </a:pPr>
            <a:r>
              <a:rPr lang="nl-NL" dirty="0"/>
              <a:t>Informeer de zorgvrager. Maak deze niet ongerust, maar lieg niet!</a:t>
            </a:r>
          </a:p>
          <a:p>
            <a:pPr eaLnBrk="1" hangingPunct="1">
              <a:spcBef>
                <a:spcPct val="0"/>
              </a:spcBef>
            </a:pPr>
            <a:endParaRPr lang="nl-NL" dirty="0"/>
          </a:p>
          <a:p>
            <a:pPr eaLnBrk="1" hangingPunct="1">
              <a:spcBef>
                <a:spcPct val="0"/>
              </a:spcBef>
            </a:pPr>
            <a:r>
              <a:rPr lang="nl-NL" dirty="0"/>
              <a:t>Raadpleeg eerst verantwoordelijke of een arts. Geef de waarden door en tevens overige bevindingen. Hoe meer informatie je door kan geven des</a:t>
            </a:r>
            <a:r>
              <a:rPr lang="nl-NL" baseline="0" dirty="0"/>
              <a:t> te beter kan de arts een advies geven. </a:t>
            </a:r>
          </a:p>
          <a:p>
            <a:pPr eaLnBrk="1" hangingPunct="1">
              <a:spcBef>
                <a:spcPct val="0"/>
              </a:spcBef>
            </a:pPr>
            <a:endParaRPr lang="nl-NL" baseline="0" dirty="0"/>
          </a:p>
          <a:p>
            <a:pPr eaLnBrk="1" hangingPunct="1">
              <a:spcBef>
                <a:spcPct val="0"/>
              </a:spcBef>
            </a:pPr>
            <a:r>
              <a:rPr lang="nl-NL" baseline="0" dirty="0"/>
              <a:t>Rapporteer de gemeten waarden volgens protocol en beschrijf je observaties in het zorgdossier. </a:t>
            </a:r>
          </a:p>
          <a:p>
            <a:pPr eaLnBrk="1" hangingPunct="1">
              <a:spcBef>
                <a:spcPct val="0"/>
              </a:spcBef>
            </a:pPr>
            <a:endParaRPr lang="nl-NL" baseline="0" dirty="0"/>
          </a:p>
          <a:p>
            <a:pPr eaLnBrk="1" hangingPunct="1">
              <a:spcBef>
                <a:spcPct val="0"/>
              </a:spcBef>
            </a:pPr>
            <a:r>
              <a:rPr lang="nl-NL" baseline="0" dirty="0"/>
              <a:t>In acute situaties moet je natuurlijk direct handelen. Verleen hierbij eerste hulp.</a:t>
            </a:r>
          </a:p>
          <a:p>
            <a:pPr eaLnBrk="1" hangingPunct="1">
              <a:spcBef>
                <a:spcPct val="0"/>
              </a:spcBef>
            </a:pPr>
            <a:endParaRPr lang="nl-NL" baseline="0" dirty="0"/>
          </a:p>
          <a:p>
            <a:pPr eaLnBrk="1" hangingPunct="1">
              <a:spcBef>
                <a:spcPct val="0"/>
              </a:spcBef>
            </a:pPr>
            <a:endParaRPr lang="nl-NL" dirty="0"/>
          </a:p>
          <a:p>
            <a:pPr eaLnBrk="1" hangingPunct="1">
              <a:spcBef>
                <a:spcPct val="0"/>
              </a:spcBef>
            </a:pPr>
            <a:endParaRPr lang="nl-NL" dirty="0"/>
          </a:p>
          <a:p>
            <a:pPr eaLnBrk="1" hangingPunct="1">
              <a:spcBef>
                <a:spcPct val="0"/>
              </a:spcBef>
            </a:pPr>
            <a:endParaRPr lang="nl-NL" dirty="0"/>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949B742-3AD8-48C8-B7AB-D56582ECBF73}" type="slidenum">
              <a:rPr lang="nl-NL" smtClean="0"/>
              <a:pPr/>
              <a:t>6</a:t>
            </a:fld>
            <a:endParaRPr lang="nl-NL"/>
          </a:p>
        </p:txBody>
      </p:sp>
    </p:spTree>
    <p:extLst>
      <p:ext uri="{BB962C8B-B14F-4D97-AF65-F5344CB8AC3E}">
        <p14:creationId xmlns:p14="http://schemas.microsoft.com/office/powerpoint/2010/main" val="59753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de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059BEC0-6B03-430F-9CF1-92D4FAC6706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413043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59BEC0-6B03-430F-9CF1-92D4FAC6706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316081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059BEC0-6B03-430F-9CF1-92D4FAC67060}" type="datetimeFigureOut">
              <a:rPr lang="nl-NL" smtClean="0"/>
              <a:t>18-10-2021</a:t>
            </a:fld>
            <a:endParaRPr lang="nl-NL"/>
          </a:p>
        </p:txBody>
      </p:sp>
      <p:sp>
        <p:nvSpPr>
          <p:cNvPr id="5" name="Footer Placeholder 4"/>
          <p:cNvSpPr>
            <a:spLocks noGrp="1"/>
          </p:cNvSpPr>
          <p:nvPr>
            <p:ph type="ftr" sz="quarter" idx="11"/>
          </p:nvPr>
        </p:nvSpPr>
        <p:spPr>
          <a:xfrm>
            <a:off x="3776135" y="6422854"/>
            <a:ext cx="4279669" cy="365125"/>
          </a:xfrm>
        </p:spPr>
        <p:txBody>
          <a:bodyPr/>
          <a:lstStyle/>
          <a:p>
            <a:endParaRPr lang="nl-NL"/>
          </a:p>
        </p:txBody>
      </p:sp>
      <p:sp>
        <p:nvSpPr>
          <p:cNvPr id="6" name="Slide Number Placeholder 5"/>
          <p:cNvSpPr>
            <a:spLocks noGrp="1"/>
          </p:cNvSpPr>
          <p:nvPr>
            <p:ph type="sldNum" sz="quarter" idx="12"/>
          </p:nvPr>
        </p:nvSpPr>
        <p:spPr>
          <a:xfrm>
            <a:off x="8073048" y="6422854"/>
            <a:ext cx="879759" cy="365125"/>
          </a:xfrm>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331508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59BEC0-6B03-430F-9CF1-92D4FAC67060}" type="datetimeFigureOut">
              <a:rPr lang="nl-NL" smtClean="0"/>
              <a:t>18-10-2021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110785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de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1059BEC0-6B03-430F-9CF1-92D4FAC67060}" type="datetimeFigureOut">
              <a:rPr lang="nl-NL" smtClean="0"/>
              <a:t>18-10-2021</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8CBAF5-EACB-4F73-B86A-77955518FBA0}" type="slidenum">
              <a:rPr lang="nl-NL" smtClean="0"/>
              <a:t>‹nr.›</a:t>
            </a:fld>
            <a:endParaRPr lang="nl-NL"/>
          </a:p>
        </p:txBody>
      </p:sp>
    </p:spTree>
    <p:extLst>
      <p:ext uri="{BB962C8B-B14F-4D97-AF65-F5344CB8AC3E}">
        <p14:creationId xmlns:p14="http://schemas.microsoft.com/office/powerpoint/2010/main" val="403866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059BEC0-6B03-430F-9CF1-92D4FAC6706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19518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059BEC0-6B03-430F-9CF1-92D4FAC67060}" type="datetimeFigureOut">
              <a:rPr lang="nl-NL" smtClean="0"/>
              <a:t>18-10-2021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168432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1059BEC0-6B03-430F-9CF1-92D4FAC67060}" type="datetimeFigureOut">
              <a:rPr lang="nl-NL" smtClean="0"/>
              <a:t>18-10-2021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145933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9BEC0-6B03-430F-9CF1-92D4FAC67060}" type="datetimeFigureOut">
              <a:rPr lang="nl-NL" smtClean="0"/>
              <a:t>18-10-2021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226873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1059BEC0-6B03-430F-9CF1-92D4FAC6706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26271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1059BEC0-6B03-430F-9CF1-92D4FAC67060}" type="datetimeFigureOut">
              <a:rPr lang="nl-NL" smtClean="0"/>
              <a:t>18-10-2021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8CBAF5-EACB-4F73-B86A-77955518FBA0}" type="slidenum">
              <a:rPr lang="nl-NL" smtClean="0"/>
              <a:t>‹nr.›</a:t>
            </a:fld>
            <a:endParaRPr lang="nl-NL"/>
          </a:p>
        </p:txBody>
      </p:sp>
    </p:spTree>
    <p:extLst>
      <p:ext uri="{BB962C8B-B14F-4D97-AF65-F5344CB8AC3E}">
        <p14:creationId xmlns:p14="http://schemas.microsoft.com/office/powerpoint/2010/main" val="272304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059BEC0-6B03-430F-9CF1-92D4FAC67060}" type="datetimeFigureOut">
              <a:rPr lang="nl-NL" smtClean="0"/>
              <a:t>18-10-2021</a:t>
            </a:fld>
            <a:endParaRPr lang="nl-N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nl-N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08CBAF5-EACB-4F73-B86A-77955518FBA0}" type="slidenum">
              <a:rPr lang="nl-NL" smtClean="0"/>
              <a:t>‹nr.›</a:t>
            </a:fld>
            <a:endParaRPr lang="nl-NL"/>
          </a:p>
        </p:txBody>
      </p:sp>
    </p:spTree>
    <p:extLst>
      <p:ext uri="{BB962C8B-B14F-4D97-AF65-F5344CB8AC3E}">
        <p14:creationId xmlns:p14="http://schemas.microsoft.com/office/powerpoint/2010/main" val="2392097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Vitale functies </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48195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zijn vitale functies?</a:t>
            </a:r>
          </a:p>
        </p:txBody>
      </p:sp>
      <p:pic>
        <p:nvPicPr>
          <p:cNvPr id="17" name="Tijdelijke aanduiding voor inhoud 16"/>
          <p:cNvPicPr>
            <a:picLocks noGrp="1" noChangeAspect="1"/>
          </p:cNvPicPr>
          <p:nvPr>
            <p:ph idx="1"/>
          </p:nvPr>
        </p:nvPicPr>
        <p:blipFill>
          <a:blip r:embed="rId3"/>
          <a:stretch>
            <a:fillRect/>
          </a:stretch>
        </p:blipFill>
        <p:spPr>
          <a:xfrm>
            <a:off x="2979506" y="1832354"/>
            <a:ext cx="6464828" cy="5025646"/>
          </a:xfrm>
          <a:prstGeom prst="rect">
            <a:avLst/>
          </a:prstGeom>
        </p:spPr>
      </p:pic>
    </p:spTree>
    <p:extLst>
      <p:ext uri="{BB962C8B-B14F-4D97-AF65-F5344CB8AC3E}">
        <p14:creationId xmlns:p14="http://schemas.microsoft.com/office/powerpoint/2010/main" val="104785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meten we vitale functies?</a:t>
            </a:r>
          </a:p>
        </p:txBody>
      </p:sp>
      <p:sp>
        <p:nvSpPr>
          <p:cNvPr id="3" name="Tijdelijke aanduiding voor inhoud 2"/>
          <p:cNvSpPr>
            <a:spLocks noGrp="1"/>
          </p:cNvSpPr>
          <p:nvPr>
            <p:ph idx="1"/>
          </p:nvPr>
        </p:nvSpPr>
        <p:spPr>
          <a:xfrm>
            <a:off x="838200" y="2147299"/>
            <a:ext cx="10515600" cy="2774022"/>
          </a:xfrm>
        </p:spPr>
        <p:txBody>
          <a:bodyPr>
            <a:normAutofit lnSpcReduction="10000"/>
          </a:bodyPr>
          <a:lstStyle/>
          <a:p>
            <a:pPr>
              <a:buClr>
                <a:srgbClr val="92D050"/>
              </a:buClr>
              <a:buFont typeface="Wingdings" panose="05000000000000000000" pitchFamily="2" charset="2"/>
              <a:buChar char="Ø"/>
            </a:pPr>
            <a:r>
              <a:rPr lang="nl-NL" sz="1800" dirty="0"/>
              <a:t>  </a:t>
            </a:r>
            <a:r>
              <a:rPr lang="nl-NL" sz="1800" dirty="0">
                <a:latin typeface="Century Gothic" panose="020B0502020202020204" pitchFamily="34" charset="0"/>
              </a:rPr>
              <a:t>Wanneer 1 of meerdere vitale functie afwijkend zijn kan er een    </a:t>
            </a:r>
          </a:p>
          <a:p>
            <a:pPr marL="0" indent="0">
              <a:buClr>
                <a:srgbClr val="92D050"/>
              </a:buClr>
              <a:buNone/>
            </a:pPr>
            <a:r>
              <a:rPr lang="nl-NL" sz="1800" dirty="0">
                <a:latin typeface="Century Gothic" panose="020B0502020202020204" pitchFamily="34" charset="0"/>
              </a:rPr>
              <a:t>     levensbedreigende situatie ontstaan. </a:t>
            </a:r>
          </a:p>
          <a:p>
            <a:pPr marL="0" indent="0">
              <a:buClr>
                <a:srgbClr val="92D050"/>
              </a:buClr>
              <a:buNone/>
            </a:pPr>
            <a:endParaRPr lang="nl-NL" sz="1800" dirty="0">
              <a:latin typeface="Century Gothic" panose="020B0502020202020204" pitchFamily="34" charset="0"/>
            </a:endParaRPr>
          </a:p>
          <a:p>
            <a:pPr>
              <a:buClr>
                <a:srgbClr val="92D050"/>
              </a:buClr>
              <a:buFont typeface="Wingdings" panose="05000000000000000000" pitchFamily="2" charset="2"/>
              <a:buChar char="Ø"/>
            </a:pPr>
            <a:r>
              <a:rPr lang="nl-NL" sz="1800" dirty="0">
                <a:latin typeface="Century Gothic" panose="020B0502020202020204" pitchFamily="34" charset="0"/>
              </a:rPr>
              <a:t>   Vitale functies zeggen dus iets over de gezondheidstoestand van </a:t>
            </a:r>
          </a:p>
          <a:p>
            <a:pPr marL="0" indent="0">
              <a:buClr>
                <a:srgbClr val="92D050"/>
              </a:buClr>
              <a:buNone/>
            </a:pPr>
            <a:r>
              <a:rPr lang="nl-NL" sz="1800" dirty="0">
                <a:latin typeface="Century Gothic" panose="020B0502020202020204" pitchFamily="34" charset="0"/>
              </a:rPr>
              <a:t>      een zorgvrager.</a:t>
            </a:r>
          </a:p>
          <a:p>
            <a:pPr marL="0" indent="0">
              <a:buClr>
                <a:srgbClr val="92D050"/>
              </a:buClr>
              <a:buNone/>
            </a:pPr>
            <a:endParaRPr lang="nl-NL" sz="1800" dirty="0">
              <a:latin typeface="Century Gothic" panose="020B0502020202020204" pitchFamily="34" charset="0"/>
            </a:endParaRPr>
          </a:p>
          <a:p>
            <a:pPr>
              <a:buClr>
                <a:srgbClr val="92D050"/>
              </a:buClr>
              <a:buFont typeface="Wingdings" panose="05000000000000000000" pitchFamily="2" charset="2"/>
              <a:buChar char="Ø"/>
            </a:pPr>
            <a:r>
              <a:rPr lang="nl-NL" sz="1800" dirty="0">
                <a:latin typeface="Century Gothic" panose="020B0502020202020204" pitchFamily="34" charset="0"/>
              </a:rPr>
              <a:t>   Vitale functies beïnvloeden elkaar. </a:t>
            </a:r>
          </a:p>
        </p:txBody>
      </p:sp>
      <p:pic>
        <p:nvPicPr>
          <p:cNvPr id="6" name="Afbeelding 5"/>
          <p:cNvPicPr>
            <a:picLocks noChangeAspect="1"/>
          </p:cNvPicPr>
          <p:nvPr/>
        </p:nvPicPr>
        <p:blipFill rotWithShape="1">
          <a:blip r:embed="rId3"/>
          <a:srcRect l="9485" t="6596" r="-3348" b="25312"/>
          <a:stretch/>
        </p:blipFill>
        <p:spPr>
          <a:xfrm>
            <a:off x="6842588" y="4014020"/>
            <a:ext cx="4861743" cy="2695005"/>
          </a:xfrm>
          <a:prstGeom prst="rect">
            <a:avLst/>
          </a:prstGeom>
        </p:spPr>
      </p:pic>
    </p:spTree>
    <p:extLst>
      <p:ext uri="{BB962C8B-B14F-4D97-AF65-F5344CB8AC3E}">
        <p14:creationId xmlns:p14="http://schemas.microsoft.com/office/powerpoint/2010/main" val="40670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meten we vitale functies? </a:t>
            </a:r>
          </a:p>
        </p:txBody>
      </p:sp>
      <p:sp>
        <p:nvSpPr>
          <p:cNvPr id="3" name="Tijdelijke aanduiding voor inhoud 2"/>
          <p:cNvSpPr>
            <a:spLocks noGrp="1"/>
          </p:cNvSpPr>
          <p:nvPr>
            <p:ph idx="1"/>
          </p:nvPr>
        </p:nvSpPr>
        <p:spPr/>
        <p:txBody>
          <a:bodyPr/>
          <a:lstStyle/>
          <a:p>
            <a:pPr marL="0" lvl="0" indent="0" defTabSz="457200" fontAlgn="base">
              <a:lnSpc>
                <a:spcPct val="100000"/>
              </a:lnSpc>
              <a:spcAft>
                <a:spcPct val="0"/>
              </a:spcAft>
              <a:buClr>
                <a:srgbClr val="ACD433"/>
              </a:buClr>
              <a:buSzPct val="80000"/>
              <a:buNone/>
            </a:pPr>
            <a:endParaRPr lang="nl-NL" sz="1800" dirty="0">
              <a:solidFill>
                <a:srgbClr val="404040"/>
              </a:solidFill>
              <a:latin typeface="Century Gothic" panose="020B0502020202020204"/>
            </a:endParaRPr>
          </a:p>
          <a:p>
            <a:pPr marL="342900" lvl="0" indent="-342900" defTabSz="457200" fontAlgn="base">
              <a:lnSpc>
                <a:spcPct val="100000"/>
              </a:lnSpc>
              <a:spcAft>
                <a:spcPct val="0"/>
              </a:spcAft>
              <a:buClr>
                <a:srgbClr val="ACD433"/>
              </a:buClr>
              <a:buSzPct val="80000"/>
              <a:buFont typeface="Wingdings 3" panose="05040102010807070707" pitchFamily="18" charset="2"/>
              <a:buChar char=""/>
            </a:pPr>
            <a:r>
              <a:rPr lang="nl-NL" sz="1800" dirty="0">
                <a:latin typeface="Century Gothic" panose="020B0502020202020204"/>
              </a:rPr>
              <a:t>Opdracht arts </a:t>
            </a:r>
            <a:br>
              <a:rPr lang="nl-NL" sz="1800" dirty="0">
                <a:latin typeface="Century Gothic" panose="020B0502020202020204"/>
              </a:rPr>
            </a:br>
            <a:r>
              <a:rPr lang="nl-NL" sz="1800" dirty="0">
                <a:latin typeface="Century Gothic" panose="020B0502020202020204"/>
              </a:rPr>
              <a:t>(stellen diagnose – monitoren b.v. na chirurgische ingreep)</a:t>
            </a:r>
          </a:p>
          <a:p>
            <a:pPr marL="342900" lvl="0" indent="-342900" defTabSz="457200" fontAlgn="base">
              <a:lnSpc>
                <a:spcPct val="100000"/>
              </a:lnSpc>
              <a:spcAft>
                <a:spcPct val="0"/>
              </a:spcAft>
              <a:buClr>
                <a:srgbClr val="ACD433"/>
              </a:buClr>
              <a:buSzPct val="80000"/>
              <a:buFont typeface="Wingdings 3" panose="05040102010807070707" pitchFamily="18" charset="2"/>
              <a:buChar char=""/>
            </a:pPr>
            <a:endParaRPr lang="nl-NL" sz="1800" dirty="0">
              <a:latin typeface="Century Gothic" panose="020B0502020202020204"/>
            </a:endParaRPr>
          </a:p>
          <a:p>
            <a:pPr marL="342900" lvl="0" indent="-342900" defTabSz="457200" fontAlgn="base">
              <a:lnSpc>
                <a:spcPct val="100000"/>
              </a:lnSpc>
              <a:spcAft>
                <a:spcPct val="0"/>
              </a:spcAft>
              <a:buClr>
                <a:srgbClr val="ACD433"/>
              </a:buClr>
              <a:buSzPct val="80000"/>
              <a:buFont typeface="Wingdings 3" panose="05040102010807070707" pitchFamily="18" charset="2"/>
              <a:buChar char=""/>
            </a:pPr>
            <a:r>
              <a:rPr lang="nl-NL" sz="1800" dirty="0">
                <a:latin typeface="Century Gothic" panose="020B0502020202020204"/>
              </a:rPr>
              <a:t>Eigen inzicht </a:t>
            </a:r>
            <a:br>
              <a:rPr lang="nl-NL" sz="1800" dirty="0">
                <a:latin typeface="Century Gothic" panose="020B0502020202020204"/>
              </a:rPr>
            </a:br>
            <a:r>
              <a:rPr lang="nl-NL" sz="1800" dirty="0">
                <a:latin typeface="Century Gothic" panose="020B0502020202020204"/>
              </a:rPr>
              <a:t>(zieke indruk zorgvrager, b.v. hijgende transpirerende zorgvrager)</a:t>
            </a:r>
          </a:p>
          <a:p>
            <a:pPr marL="342900" lvl="0" indent="-342900" defTabSz="457200" fontAlgn="base">
              <a:lnSpc>
                <a:spcPct val="100000"/>
              </a:lnSpc>
              <a:spcAft>
                <a:spcPct val="0"/>
              </a:spcAft>
              <a:buClr>
                <a:srgbClr val="ACD433"/>
              </a:buClr>
              <a:buSzPct val="80000"/>
              <a:buFont typeface="Wingdings 3" panose="05040102010807070707" pitchFamily="18" charset="2"/>
              <a:buChar char=""/>
            </a:pPr>
            <a:endParaRPr lang="nl-NL" sz="1800" dirty="0">
              <a:latin typeface="Century Gothic" panose="020B0502020202020204"/>
            </a:endParaRPr>
          </a:p>
          <a:p>
            <a:pPr marL="342900" lvl="0" indent="-342900" defTabSz="457200" fontAlgn="base">
              <a:lnSpc>
                <a:spcPct val="100000"/>
              </a:lnSpc>
              <a:spcAft>
                <a:spcPct val="0"/>
              </a:spcAft>
              <a:buClr>
                <a:srgbClr val="ACD433"/>
              </a:buClr>
              <a:buSzPct val="80000"/>
              <a:buFont typeface="Wingdings 3" panose="05040102010807070707" pitchFamily="18" charset="2"/>
              <a:buChar char=""/>
            </a:pPr>
            <a:r>
              <a:rPr lang="nl-NL" sz="1800" dirty="0">
                <a:latin typeface="Century Gothic" panose="020B0502020202020204"/>
              </a:rPr>
              <a:t>Volgens protocol b.v. voor een operatie of bij opname</a:t>
            </a:r>
          </a:p>
          <a:p>
            <a:pPr marL="0" lvl="0" indent="0" defTabSz="457200" fontAlgn="base">
              <a:lnSpc>
                <a:spcPct val="100000"/>
              </a:lnSpc>
              <a:spcAft>
                <a:spcPct val="0"/>
              </a:spcAft>
              <a:buClr>
                <a:srgbClr val="ACD433"/>
              </a:buClr>
              <a:buSzPct val="80000"/>
              <a:buNone/>
            </a:pPr>
            <a:endParaRPr lang="nl-NL" sz="1800" dirty="0">
              <a:latin typeface="Century Gothic" panose="020B0502020202020204"/>
            </a:endParaRPr>
          </a:p>
          <a:p>
            <a:pPr marL="342900" lvl="0" indent="-342900" defTabSz="457200" fontAlgn="base">
              <a:lnSpc>
                <a:spcPct val="100000"/>
              </a:lnSpc>
              <a:spcAft>
                <a:spcPct val="0"/>
              </a:spcAft>
              <a:buClr>
                <a:srgbClr val="ACD433"/>
              </a:buClr>
              <a:buSzPct val="80000"/>
              <a:buFont typeface="Wingdings 3" panose="05040102010807070707" pitchFamily="18" charset="2"/>
              <a:buChar char=""/>
            </a:pPr>
            <a:r>
              <a:rPr lang="nl-NL" sz="1800" dirty="0">
                <a:latin typeface="Century Gothic" panose="020B0502020202020204"/>
              </a:rPr>
              <a:t>Afwijkende waarden altijd melden aan je begeleider en zo nodig direct melden bij de arts</a:t>
            </a:r>
            <a:endParaRPr lang="nl-NL" dirty="0"/>
          </a:p>
        </p:txBody>
      </p:sp>
      <p:pic>
        <p:nvPicPr>
          <p:cNvPr id="4" name="Afbeelding 3"/>
          <p:cNvPicPr>
            <a:picLocks noChangeAspect="1"/>
          </p:cNvPicPr>
          <p:nvPr/>
        </p:nvPicPr>
        <p:blipFill>
          <a:blip r:embed="rId3"/>
          <a:stretch>
            <a:fillRect/>
          </a:stretch>
        </p:blipFill>
        <p:spPr>
          <a:xfrm>
            <a:off x="9205647" y="1690688"/>
            <a:ext cx="2353638" cy="3138184"/>
          </a:xfrm>
          <a:prstGeom prst="rect">
            <a:avLst/>
          </a:prstGeom>
        </p:spPr>
      </p:pic>
    </p:spTree>
    <p:extLst>
      <p:ext uri="{BB962C8B-B14F-4D97-AF65-F5344CB8AC3E}">
        <p14:creationId xmlns:p14="http://schemas.microsoft.com/office/powerpoint/2010/main" val="278710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meten we vitale functies?  </a:t>
            </a:r>
          </a:p>
        </p:txBody>
      </p:sp>
      <p:pic>
        <p:nvPicPr>
          <p:cNvPr id="4" name="Tijdelijke aanduiding voor inhoud 3"/>
          <p:cNvPicPr>
            <a:picLocks noGrp="1" noChangeAspect="1"/>
          </p:cNvPicPr>
          <p:nvPr>
            <p:ph idx="1"/>
          </p:nvPr>
        </p:nvPicPr>
        <p:blipFill>
          <a:blip r:embed="rId3"/>
          <a:stretch>
            <a:fillRect/>
          </a:stretch>
        </p:blipFill>
        <p:spPr>
          <a:xfrm>
            <a:off x="838200" y="2549890"/>
            <a:ext cx="2028290" cy="1360798"/>
          </a:xfrm>
          <a:prstGeom prst="rect">
            <a:avLst/>
          </a:prstGeom>
        </p:spPr>
      </p:pic>
      <p:pic>
        <p:nvPicPr>
          <p:cNvPr id="5" name="Afbeelding 4"/>
          <p:cNvPicPr>
            <a:picLocks noChangeAspect="1"/>
          </p:cNvPicPr>
          <p:nvPr/>
        </p:nvPicPr>
        <p:blipFill rotWithShape="1">
          <a:blip r:embed="rId4"/>
          <a:srcRect b="19065"/>
          <a:stretch/>
        </p:blipFill>
        <p:spPr>
          <a:xfrm>
            <a:off x="838200" y="4629425"/>
            <a:ext cx="2223499" cy="1354456"/>
          </a:xfrm>
          <a:prstGeom prst="rect">
            <a:avLst/>
          </a:prstGeom>
        </p:spPr>
      </p:pic>
      <p:pic>
        <p:nvPicPr>
          <p:cNvPr id="6" name="Afbeelding 5"/>
          <p:cNvPicPr>
            <a:picLocks noChangeAspect="1"/>
          </p:cNvPicPr>
          <p:nvPr/>
        </p:nvPicPr>
        <p:blipFill>
          <a:blip r:embed="rId5"/>
          <a:stretch>
            <a:fillRect/>
          </a:stretch>
        </p:blipFill>
        <p:spPr>
          <a:xfrm>
            <a:off x="3353517" y="2549890"/>
            <a:ext cx="2415108" cy="1359278"/>
          </a:xfrm>
          <a:prstGeom prst="rect">
            <a:avLst/>
          </a:prstGeom>
        </p:spPr>
      </p:pic>
      <p:pic>
        <p:nvPicPr>
          <p:cNvPr id="7" name="Afbeelding 6"/>
          <p:cNvPicPr>
            <a:picLocks noChangeAspect="1"/>
          </p:cNvPicPr>
          <p:nvPr/>
        </p:nvPicPr>
        <p:blipFill>
          <a:blip r:embed="rId6"/>
          <a:stretch>
            <a:fillRect/>
          </a:stretch>
        </p:blipFill>
        <p:spPr>
          <a:xfrm>
            <a:off x="9117392" y="2501275"/>
            <a:ext cx="2925681" cy="1017628"/>
          </a:xfrm>
          <a:prstGeom prst="rect">
            <a:avLst/>
          </a:prstGeom>
        </p:spPr>
      </p:pic>
      <p:pic>
        <p:nvPicPr>
          <p:cNvPr id="8" name="Afbeelding 7"/>
          <p:cNvPicPr>
            <a:picLocks noChangeAspect="1"/>
          </p:cNvPicPr>
          <p:nvPr/>
        </p:nvPicPr>
        <p:blipFill rotWithShape="1">
          <a:blip r:embed="rId7"/>
          <a:srcRect l="18629" t="1445" r="20772" b="2355"/>
          <a:stretch/>
        </p:blipFill>
        <p:spPr>
          <a:xfrm>
            <a:off x="6060442" y="2501275"/>
            <a:ext cx="2863214" cy="3412590"/>
          </a:xfrm>
          <a:prstGeom prst="rect">
            <a:avLst/>
          </a:prstGeom>
        </p:spPr>
      </p:pic>
      <p:sp>
        <p:nvSpPr>
          <p:cNvPr id="9" name="Tekstvak 8"/>
          <p:cNvSpPr txBox="1"/>
          <p:nvPr/>
        </p:nvSpPr>
        <p:spPr>
          <a:xfrm>
            <a:off x="729465" y="1952090"/>
            <a:ext cx="2612317" cy="369332"/>
          </a:xfrm>
          <a:prstGeom prst="rect">
            <a:avLst/>
          </a:prstGeom>
          <a:noFill/>
        </p:spPr>
        <p:txBody>
          <a:bodyPr wrap="square" rtlCol="0">
            <a:spAutoFit/>
          </a:bodyPr>
          <a:lstStyle/>
          <a:p>
            <a:r>
              <a:rPr lang="nl-NL" dirty="0"/>
              <a:t>Circulatie </a:t>
            </a:r>
          </a:p>
        </p:txBody>
      </p:sp>
      <p:sp>
        <p:nvSpPr>
          <p:cNvPr id="11" name="Tekstvak 10"/>
          <p:cNvSpPr txBox="1"/>
          <p:nvPr/>
        </p:nvSpPr>
        <p:spPr>
          <a:xfrm>
            <a:off x="3341782" y="1976720"/>
            <a:ext cx="2612317" cy="369332"/>
          </a:xfrm>
          <a:prstGeom prst="rect">
            <a:avLst/>
          </a:prstGeom>
          <a:noFill/>
        </p:spPr>
        <p:txBody>
          <a:bodyPr wrap="square" rtlCol="0">
            <a:spAutoFit/>
          </a:bodyPr>
          <a:lstStyle/>
          <a:p>
            <a:r>
              <a:rPr lang="nl-NL" dirty="0"/>
              <a:t>Ademhaling </a:t>
            </a:r>
          </a:p>
        </p:txBody>
      </p:sp>
      <p:sp>
        <p:nvSpPr>
          <p:cNvPr id="12" name="Tekstvak 11"/>
          <p:cNvSpPr txBox="1"/>
          <p:nvPr/>
        </p:nvSpPr>
        <p:spPr>
          <a:xfrm>
            <a:off x="5980172" y="1976720"/>
            <a:ext cx="2612317" cy="369332"/>
          </a:xfrm>
          <a:prstGeom prst="rect">
            <a:avLst/>
          </a:prstGeom>
          <a:noFill/>
        </p:spPr>
        <p:txBody>
          <a:bodyPr wrap="square" rtlCol="0">
            <a:spAutoFit/>
          </a:bodyPr>
          <a:lstStyle/>
          <a:p>
            <a:r>
              <a:rPr lang="nl-NL" dirty="0"/>
              <a:t>Bewustzijn  </a:t>
            </a:r>
          </a:p>
        </p:txBody>
      </p:sp>
      <p:sp>
        <p:nvSpPr>
          <p:cNvPr id="13" name="Tekstvak 12"/>
          <p:cNvSpPr txBox="1"/>
          <p:nvPr/>
        </p:nvSpPr>
        <p:spPr>
          <a:xfrm>
            <a:off x="9117392" y="2017548"/>
            <a:ext cx="2612317" cy="369332"/>
          </a:xfrm>
          <a:prstGeom prst="rect">
            <a:avLst/>
          </a:prstGeom>
          <a:noFill/>
        </p:spPr>
        <p:txBody>
          <a:bodyPr wrap="square" rtlCol="0">
            <a:spAutoFit/>
          </a:bodyPr>
          <a:lstStyle/>
          <a:p>
            <a:r>
              <a:rPr lang="nl-NL" dirty="0"/>
              <a:t>Temperatuur   </a:t>
            </a:r>
          </a:p>
        </p:txBody>
      </p:sp>
    </p:spTree>
    <p:extLst>
      <p:ext uri="{BB962C8B-B14F-4D97-AF65-F5344CB8AC3E}">
        <p14:creationId xmlns:p14="http://schemas.microsoft.com/office/powerpoint/2010/main" val="5374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nl-NL"/>
              <a:t>Acties bij afwijkingen in de vitale functies</a:t>
            </a:r>
          </a:p>
        </p:txBody>
      </p:sp>
      <p:sp>
        <p:nvSpPr>
          <p:cNvPr id="26627" name="Rectangle 3"/>
          <p:cNvSpPr>
            <a:spLocks noGrp="1" noChangeArrowheads="1"/>
          </p:cNvSpPr>
          <p:nvPr>
            <p:ph idx="1"/>
          </p:nvPr>
        </p:nvSpPr>
        <p:spPr/>
        <p:txBody>
          <a:bodyPr/>
          <a:lstStyle/>
          <a:p>
            <a:pPr eaLnBrk="1" hangingPunct="1">
              <a:buFont typeface="Century Gothic" panose="020B0502020202020204" pitchFamily="34" charset="0"/>
              <a:buAutoNum type="arabicPeriod"/>
            </a:pPr>
            <a:r>
              <a:rPr lang="nl-NL" dirty="0"/>
              <a:t> Observeer de zorgvrager en stel vragen </a:t>
            </a:r>
          </a:p>
          <a:p>
            <a:pPr eaLnBrk="1" hangingPunct="1">
              <a:buFont typeface="Century Gothic" panose="020B0502020202020204" pitchFamily="34" charset="0"/>
              <a:buAutoNum type="arabicPeriod"/>
            </a:pPr>
            <a:r>
              <a:rPr lang="nl-NL" dirty="0"/>
              <a:t> Informeer de zorgvrager </a:t>
            </a:r>
          </a:p>
          <a:p>
            <a:pPr eaLnBrk="1" hangingPunct="1">
              <a:buFont typeface="Century Gothic" panose="020B0502020202020204" pitchFamily="34" charset="0"/>
              <a:buAutoNum type="arabicPeriod"/>
            </a:pPr>
            <a:r>
              <a:rPr lang="nl-NL" dirty="0"/>
              <a:t> Raadpleegt verantwoordelijke of arts</a:t>
            </a:r>
          </a:p>
          <a:p>
            <a:pPr eaLnBrk="1" hangingPunct="1">
              <a:buFont typeface="Century Gothic" panose="020B0502020202020204" pitchFamily="34" charset="0"/>
              <a:buAutoNum type="arabicPeriod"/>
            </a:pPr>
            <a:r>
              <a:rPr lang="nl-NL" dirty="0"/>
              <a:t> Rapporteer je observaties en metingen nauwkeurig</a:t>
            </a:r>
          </a:p>
          <a:p>
            <a:pPr marL="0" indent="0" eaLnBrk="1" hangingPunct="1">
              <a:buNone/>
            </a:pPr>
            <a:endParaRPr lang="nl-NL" dirty="0"/>
          </a:p>
          <a:p>
            <a:pPr marL="0" indent="0" eaLnBrk="1" hangingPunct="1">
              <a:buNone/>
            </a:pPr>
            <a:r>
              <a:rPr lang="nl-NL" dirty="0"/>
              <a:t>Acute situatie -&gt; direct handelen</a:t>
            </a:r>
          </a:p>
        </p:txBody>
      </p:sp>
    </p:spTree>
    <p:extLst>
      <p:ext uri="{BB962C8B-B14F-4D97-AF65-F5344CB8AC3E}">
        <p14:creationId xmlns:p14="http://schemas.microsoft.com/office/powerpoint/2010/main" val="3928276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TM03090430[[fn=Aaneengesloten]]</Template>
  <TotalTime>313</TotalTime>
  <Words>649</Words>
  <Application>Microsoft Office PowerPoint</Application>
  <PresentationFormat>Breedbeeld</PresentationFormat>
  <Paragraphs>66</Paragraphs>
  <Slides>6</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vt:i4>
      </vt:variant>
    </vt:vector>
  </HeadingPairs>
  <TitlesOfParts>
    <vt:vector size="14" baseType="lpstr">
      <vt:lpstr>Arial</vt:lpstr>
      <vt:lpstr>Calibri</vt:lpstr>
      <vt:lpstr>Century Gothic</vt:lpstr>
      <vt:lpstr>Corbel</vt:lpstr>
      <vt:lpstr>Verdana</vt:lpstr>
      <vt:lpstr>Wingdings</vt:lpstr>
      <vt:lpstr>Wingdings 3</vt:lpstr>
      <vt:lpstr>Gestreept</vt:lpstr>
      <vt:lpstr>Vitale functies </vt:lpstr>
      <vt:lpstr>Wat zijn vitale functies?</vt:lpstr>
      <vt:lpstr>Waarom meten we vitale functies?</vt:lpstr>
      <vt:lpstr>Wanneer meten we vitale functies? </vt:lpstr>
      <vt:lpstr>Hoe meten we vitale functies?  </vt:lpstr>
      <vt:lpstr>Acties bij afwijkingen in de vitale functies</vt:lpstr>
    </vt:vector>
  </TitlesOfParts>
  <Company>Vancis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Vitale functies</dc:title>
  <dc:creator>Siegrid Williams - Varwijk</dc:creator>
  <cp:lastModifiedBy>Kim Gevers - van Uden</cp:lastModifiedBy>
  <cp:revision>11</cp:revision>
  <dcterms:created xsi:type="dcterms:W3CDTF">2016-05-19T08:50:39Z</dcterms:created>
  <dcterms:modified xsi:type="dcterms:W3CDTF">2021-10-18T13:52:59Z</dcterms:modified>
</cp:coreProperties>
</file>